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c21c6b465_9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c21c6b465_9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c21c6b465_9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c21c6b465_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c21c6b465_9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c21c6b465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c21c6b465_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c21c6b465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c21c6b46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c21c6b46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e8a4849e8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e8a4849e8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c21c6b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c21c6b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c21c6b465_9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c21c6b465_9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c83232ab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c83232ab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c83232ab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c83232ab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c83232ab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c83232ab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c83232ab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c83232ab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My Landlord</a:t>
            </a:r>
            <a:endParaRPr sz="3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048900" y="3727750"/>
            <a:ext cx="5144700" cy="7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By: Jake Medica, </a:t>
            </a:r>
            <a:r>
              <a:rPr lang="en" sz="2600">
                <a:solidFill>
                  <a:schemeClr val="dk2"/>
                </a:solidFill>
              </a:rPr>
              <a:t>Ryan Chakov</a:t>
            </a:r>
            <a:r>
              <a:rPr lang="en" sz="2600">
                <a:solidFill>
                  <a:schemeClr val="dk2"/>
                </a:solidFill>
              </a:rPr>
              <a:t>, Ronan Mansour, Linda Schnabel, Sim Sharma, Charles </a:t>
            </a:r>
            <a:r>
              <a:rPr lang="en" sz="2600">
                <a:solidFill>
                  <a:schemeClr val="dk2"/>
                </a:solidFill>
              </a:rPr>
              <a:t>Tran</a:t>
            </a:r>
            <a:r>
              <a:rPr lang="en" sz="2600">
                <a:solidFill>
                  <a:schemeClr val="dk2"/>
                </a:solidFill>
              </a:rPr>
              <a:t> 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-150" y="0"/>
            <a:ext cx="91440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37975" y="1030200"/>
            <a:ext cx="45912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Rate My Landlord</a:t>
            </a:r>
            <a:endParaRPr sz="3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 to </a:t>
            </a:r>
            <a:r>
              <a:rPr lang="en"/>
              <a:t>stakeholders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00" y="1427400"/>
            <a:ext cx="4043051" cy="26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78700" y="4067225"/>
            <a:ext cx="36264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University’s reputation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improves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as a good campus for student living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029800" y="4150925"/>
            <a:ext cx="36264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Parents feel at ease knowing their child lives in a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safe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area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475" y="1427400"/>
            <a:ext cx="4043048" cy="26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366950" y="1359025"/>
            <a:ext cx="410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[6]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8779500" y="1427425"/>
            <a:ext cx="410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[7]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 to stakeholders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03400"/>
            <a:ext cx="4029600" cy="261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725" y="1403400"/>
            <a:ext cx="4029599" cy="26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768625" y="4191300"/>
            <a:ext cx="3115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Students will have a much easier time finding quality housing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099725" y="4191300"/>
            <a:ext cx="3435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Landlords can improve their standing and attract more business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255825" y="1321975"/>
            <a:ext cx="54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[8]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8756350" y="1341025"/>
            <a:ext cx="5469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[9]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 amt="12000"/>
          </a:blip>
          <a:srcRect b="37515" l="0" r="0" t="0"/>
          <a:stretch/>
        </p:blipFill>
        <p:spPr>
          <a:xfrm>
            <a:off x="0" y="-173250"/>
            <a:ext cx="9604925" cy="57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type="title"/>
          </p:nvPr>
        </p:nvSpPr>
        <p:spPr>
          <a:xfrm>
            <a:off x="193825" y="1145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200"/>
              <a:t>So What?</a:t>
            </a:r>
            <a:endParaRPr sz="6200"/>
          </a:p>
        </p:txBody>
      </p:sp>
      <p:sp>
        <p:nvSpPr>
          <p:cNvPr id="142" name="Google Shape;142;p24"/>
          <p:cNvSpPr txBox="1"/>
          <p:nvPr/>
        </p:nvSpPr>
        <p:spPr>
          <a:xfrm>
            <a:off x="2521800" y="2056500"/>
            <a:ext cx="41004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Students living on campus sophomore year are more likely to have a higher cumulative GPA than students living off campus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204425" y="3942400"/>
            <a:ext cx="24189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- University of Pittsburgh  </a:t>
            </a:r>
            <a:r>
              <a:rPr lang="en" sz="500">
                <a:solidFill>
                  <a:schemeClr val="lt1"/>
                </a:solidFill>
              </a:rPr>
              <a:t>[4]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Loiselle, Mia. “3 Statistics That Show How Customer Reviews Influence Consumers.” Dixa, 7 July 2023, www.dixa.com/blog/3-important-statistics-that-show-how-reviews-influence-consumers/.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/>
              <a:t>Mehta, Jimit. “The Impact of Customer Reviews on Growth.” Abmatic AI, 18 Nov. 2023, abmatic.ai/blog/impact-of-customer-reviews-on-growth.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/>
              <a:t>Paget, Sammy. “Local Consumer Review Survey 2024: Trends, Behaviors, and Platforms Explored.” BrightLocal, 6 Mar. 2024, www.brightlocal.com/research/local-consumer-review-survey/.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</a:t>
            </a:r>
            <a:r>
              <a:rPr lang="en"/>
              <a:t>“Panther Central.” Reasons to Live on Campus as an Upper-Class Student | Panther Central | University of Pittsburgh, www.pc.pitt.edu/reasons-live-campus-upper-class-student. Accessed 14 Apr. 2024.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lang="en"/>
              <a:t>“Survey: The Ever-Growing Power of Reviews.” PowerReviews, 12 Nov. 2022, www.powerreviews.com/power-of-reviews-survey-2021/.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832400" y="1505700"/>
            <a:ext cx="39999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[6] “University of Pittsburgh.” </a:t>
            </a:r>
            <a:r>
              <a:rPr i="1" lang="en" sz="1000"/>
              <a:t>Oakland, Pittsburgh | Pennsylvania’s Global Center</a:t>
            </a:r>
            <a:r>
              <a:rPr lang="en" sz="1000"/>
              <a:t>, Oakland Business Improvement District, oaklandpittsburgh.com/businesses/university-of-pittsburgh. Accessed 15 Apr. 2024. </a:t>
            </a:r>
            <a:endParaRPr sz="10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[7] </a:t>
            </a:r>
            <a:r>
              <a:rPr lang="en" sz="1000"/>
              <a:t>Vera, Amir, and Andrea Diaz. “Inspiring Photo Shows College Grad Standing in the Fruit Fields Where Her Immigrant Parents Work.” </a:t>
            </a:r>
            <a:r>
              <a:rPr i="1" lang="en" sz="1000"/>
              <a:t>CNN</a:t>
            </a:r>
            <a:r>
              <a:rPr lang="en" sz="1000"/>
              <a:t>, Cable News Network, 28 May 2019, www.cnn.com/2019/05/26/us/graduation-photo-honors-immigrant-parents-trnd/index.html. 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[8] </a:t>
            </a:r>
            <a:r>
              <a:rPr lang="en" sz="1000"/>
              <a:t>“What Is College Life Like?” </a:t>
            </a:r>
            <a:r>
              <a:rPr i="1" lang="en" sz="1000"/>
              <a:t>IvyWise</a:t>
            </a:r>
            <a:r>
              <a:rPr lang="en" sz="1000"/>
              <a:t>, 5 May 2023, www.ivywise.com/blog/what-is-college-life-like/. </a:t>
            </a:r>
            <a:endParaRPr sz="10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[9] Scott, Marin. “12 Steps to Renting out a House for the First Time.” </a:t>
            </a:r>
            <a:r>
              <a:rPr i="1" lang="en" sz="1000"/>
              <a:t>Avail</a:t>
            </a:r>
            <a:r>
              <a:rPr lang="en" sz="1000"/>
              <a:t>, 11 Apr. 2024, www.avail.co/education/articles/8-steps-for-renting-out-a-house-for-the-first-time. </a:t>
            </a:r>
            <a:endParaRPr sz="10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/>
              <a:t>[10]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“Rental Registration.”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City of Pittsburgh.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pittsburghpa.gov/pli/rental-registration. Accessed 9 Apr. 2024.</a:t>
            </a:r>
            <a:endParaRPr sz="10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[11]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“HACP, County Housing Authority Team up to Host Landlord Training Programs.”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Housing Authority of the City of Pittsburgh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30 Nov. 2018, hacp.org/hacp-county-housing-authority-team-up-to-host/. </a:t>
            </a:r>
            <a:endParaRPr sz="10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Standards.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Information given to Landlords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Full Name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Age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References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from past landlords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Social Security Number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Gender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Ethnicity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Education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Income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Job Status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Credit History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Eviction History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Criminal History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894375" y="1508338"/>
            <a:ext cx="3999900" cy="31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Information given to Tenants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First name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Work phone number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Details on how to submit payments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762" y="2822963"/>
            <a:ext cx="2377825" cy="215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>
            <a:off x="4572000" y="1307100"/>
            <a:ext cx="0" cy="3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0" y="425550"/>
            <a:ext cx="9144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1575450" y="1532150"/>
            <a:ext cx="5993100" cy="33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Students face </a:t>
            </a:r>
            <a:r>
              <a:rPr b="1" lang="en" sz="2400"/>
              <a:t>exploitative</a:t>
            </a:r>
            <a:r>
              <a:rPr lang="en" sz="2400"/>
              <a:t> practices, poor living conditions, and </a:t>
            </a:r>
            <a:r>
              <a:rPr b="1" lang="en" sz="2400"/>
              <a:t>limited accountability</a:t>
            </a:r>
            <a:r>
              <a:rPr lang="en" sz="2400"/>
              <a:t> from poor landlords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reviews helpful?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Tenants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55CC"/>
                </a:solidFill>
              </a:rPr>
              <a:t>98%</a:t>
            </a:r>
            <a:r>
              <a:rPr b="1" lang="en"/>
              <a:t> </a:t>
            </a:r>
            <a:r>
              <a:rPr lang="en"/>
              <a:t>of consumers feel that reviews are </a:t>
            </a:r>
            <a:r>
              <a:rPr b="1" lang="en"/>
              <a:t>essential </a:t>
            </a:r>
            <a:r>
              <a:rPr lang="en"/>
              <a:t>when making purchase decisions.</a:t>
            </a:r>
            <a:r>
              <a:rPr lang="en" sz="900"/>
              <a:t>[5]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79%</a:t>
            </a:r>
            <a:r>
              <a:rPr lang="en" sz="2300">
                <a:solidFill>
                  <a:srgbClr val="31394D"/>
                </a:solidFill>
              </a:rPr>
              <a:t> </a:t>
            </a:r>
            <a:r>
              <a:rPr lang="en"/>
              <a:t>of consumers </a:t>
            </a:r>
            <a:r>
              <a:rPr b="1" lang="en"/>
              <a:t>specifically </a:t>
            </a:r>
            <a:r>
              <a:rPr lang="en"/>
              <a:t>seek out websites with product reviews. </a:t>
            </a:r>
            <a:r>
              <a:rPr lang="en" sz="900"/>
              <a:t>[5]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86%</a:t>
            </a:r>
            <a:r>
              <a:rPr lang="en">
                <a:solidFill>
                  <a:srgbClr val="000000"/>
                </a:solidFill>
              </a:rPr>
              <a:t> o</a:t>
            </a:r>
            <a:r>
              <a:rPr lang="en"/>
              <a:t>f consumers </a:t>
            </a:r>
            <a:r>
              <a:rPr b="1" lang="en"/>
              <a:t>don’t buy</a:t>
            </a:r>
            <a:r>
              <a:rPr lang="en"/>
              <a:t> products online without reading reviews. </a:t>
            </a:r>
            <a:r>
              <a:rPr lang="en" sz="900"/>
              <a:t>[5]</a:t>
            </a:r>
            <a:endParaRPr sz="900"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Landlords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50%</a:t>
            </a:r>
            <a:r>
              <a:rPr lang="en" sz="2300">
                <a:solidFill>
                  <a:srgbClr val="31394D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of consumers </a:t>
            </a:r>
            <a:r>
              <a:rPr b="1" lang="en">
                <a:solidFill>
                  <a:schemeClr val="lt2"/>
                </a:solidFill>
              </a:rPr>
              <a:t>trust </a:t>
            </a:r>
            <a:r>
              <a:rPr lang="en">
                <a:solidFill>
                  <a:schemeClr val="lt2"/>
                </a:solidFill>
              </a:rPr>
              <a:t>reviews as much as personal recommendations from </a:t>
            </a:r>
            <a:r>
              <a:rPr b="1" lang="en">
                <a:solidFill>
                  <a:schemeClr val="lt2"/>
                </a:solidFill>
              </a:rPr>
              <a:t>friends </a:t>
            </a:r>
            <a:r>
              <a:rPr lang="en">
                <a:solidFill>
                  <a:schemeClr val="lt2"/>
                </a:solidFill>
              </a:rPr>
              <a:t>and family </a:t>
            </a:r>
            <a:r>
              <a:rPr lang="en" sz="900"/>
              <a:t>[3]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270%</a:t>
            </a:r>
            <a:r>
              <a:rPr lang="en" sz="2300">
                <a:solidFill>
                  <a:srgbClr val="31394D"/>
                </a:solidFill>
              </a:rPr>
              <a:t> </a:t>
            </a:r>
            <a:r>
              <a:rPr lang="en"/>
              <a:t>higher likelihood of being purchased than without reviews. </a:t>
            </a:r>
            <a:r>
              <a:rPr lang="en" sz="900"/>
              <a:t>[2]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rgbClr val="1155CC"/>
                </a:solidFill>
              </a:rPr>
              <a:t>18%</a:t>
            </a:r>
            <a:r>
              <a:rPr lang="en" sz="2300">
                <a:solidFill>
                  <a:srgbClr val="1C4587"/>
                </a:solidFill>
              </a:rPr>
              <a:t> </a:t>
            </a:r>
            <a:r>
              <a:rPr b="1" lang="en"/>
              <a:t>increase </a:t>
            </a:r>
            <a:r>
              <a:rPr lang="en"/>
              <a:t>in sales for a product that has reviews (Both </a:t>
            </a:r>
            <a:r>
              <a:rPr b="1" lang="en"/>
              <a:t>Positive </a:t>
            </a:r>
            <a:r>
              <a:rPr lang="en"/>
              <a:t>and </a:t>
            </a:r>
            <a:r>
              <a:rPr b="1" lang="en"/>
              <a:t>Negative</a:t>
            </a:r>
            <a:r>
              <a:rPr lang="en"/>
              <a:t>). </a:t>
            </a:r>
            <a:r>
              <a:rPr lang="en" sz="900"/>
              <a:t>[1]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83025" y="1608500"/>
            <a:ext cx="39999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User Friendly </a:t>
            </a:r>
            <a:r>
              <a:rPr lang="en" sz="1700">
                <a:solidFill>
                  <a:srgbClr val="000000"/>
                </a:solidFill>
              </a:rPr>
              <a:t>Site Design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Comprehensive</a:t>
            </a:r>
            <a:r>
              <a:rPr lang="en" sz="1700">
                <a:solidFill>
                  <a:srgbClr val="000000"/>
                </a:solidFill>
              </a:rPr>
              <a:t> and Cumulative Reviews for: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Landlords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Areas/Neighborhood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User privacy secured through </a:t>
            </a:r>
            <a:r>
              <a:rPr b="1" lang="en" sz="1700">
                <a:solidFill>
                  <a:srgbClr val="000000"/>
                </a:solidFill>
              </a:rPr>
              <a:t>anonymous </a:t>
            </a:r>
            <a:r>
              <a:rPr lang="en" sz="1700">
                <a:solidFill>
                  <a:srgbClr val="000000"/>
                </a:solidFill>
              </a:rPr>
              <a:t>reviews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572000" y="1608500"/>
            <a:ext cx="3999900" cy="32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Landlords are allowed </a:t>
            </a:r>
            <a:r>
              <a:rPr b="1" lang="en" sz="1700">
                <a:solidFill>
                  <a:srgbClr val="000000"/>
                </a:solidFill>
              </a:rPr>
              <a:t>access</a:t>
            </a:r>
            <a:r>
              <a:rPr lang="en" sz="1700">
                <a:solidFill>
                  <a:srgbClr val="000000"/>
                </a:solidFill>
              </a:rPr>
              <a:t> to their profile’s reviews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Landlords are given the </a:t>
            </a:r>
            <a:r>
              <a:rPr b="1" lang="en" sz="1700">
                <a:solidFill>
                  <a:srgbClr val="000000"/>
                </a:solidFill>
              </a:rPr>
              <a:t>ability</a:t>
            </a:r>
            <a:r>
              <a:rPr lang="en" sz="1700">
                <a:solidFill>
                  <a:srgbClr val="000000"/>
                </a:solidFill>
              </a:rPr>
              <a:t> to upload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Certification of Rental Registration </a:t>
            </a:r>
            <a:r>
              <a:rPr lang="en" sz="900">
                <a:solidFill>
                  <a:srgbClr val="000000"/>
                </a:solidFill>
              </a:rPr>
              <a:t>[10]</a:t>
            </a:r>
            <a:endParaRPr sz="9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HACP Training Courses </a:t>
            </a:r>
            <a:r>
              <a:rPr lang="en" sz="900">
                <a:solidFill>
                  <a:srgbClr val="000000"/>
                </a:solidFill>
              </a:rPr>
              <a:t>[10]</a:t>
            </a:r>
            <a:endParaRPr sz="9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Two Factor verification</a:t>
            </a:r>
            <a:r>
              <a:rPr lang="en" sz="1700"/>
              <a:t> through Pitt’s Duo Mobile Login System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6996" r="8099" t="3993"/>
          <a:stretch/>
        </p:blipFill>
        <p:spPr>
          <a:xfrm>
            <a:off x="892200" y="190500"/>
            <a:ext cx="7359601" cy="47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62" y="228188"/>
            <a:ext cx="6975877" cy="468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7142" l="0" r="0" t="3580"/>
          <a:stretch/>
        </p:blipFill>
        <p:spPr>
          <a:xfrm>
            <a:off x="1082700" y="89075"/>
            <a:ext cx="6763423" cy="500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500" y="198725"/>
            <a:ext cx="6407101" cy="474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000000"/>
      </a:dk2>
      <a:lt2>
        <a:srgbClr val="000000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